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75" r:id="rId9"/>
    <p:sldId id="263" r:id="rId10"/>
    <p:sldId id="264" r:id="rId11"/>
    <p:sldId id="265" r:id="rId12"/>
    <p:sldId id="266" r:id="rId13"/>
    <p:sldId id="270" r:id="rId14"/>
    <p:sldId id="282" r:id="rId15"/>
    <p:sldId id="271" r:id="rId16"/>
    <p:sldId id="273" r:id="rId17"/>
    <p:sldId id="274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E5F77-6511-4DBF-B342-E23531044682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BEB1A-8430-47DB-9DB2-7899CBCB6B2B}">
      <dgm:prSet phldrT="[Текст]"/>
      <dgm:spPr/>
      <dgm:t>
        <a:bodyPr/>
        <a:lstStyle/>
        <a:p>
          <a:r>
            <a:rPr lang="ru-RU" dirty="0" smtClean="0"/>
            <a:t>Учитель-дефектолог</a:t>
          </a:r>
          <a:endParaRPr lang="ru-RU" dirty="0"/>
        </a:p>
      </dgm:t>
    </dgm:pt>
    <dgm:pt modelId="{7C23BE1F-0AF9-4C76-AEF3-2B289B026550}" type="parTrans" cxnId="{F077E6B5-19E6-491C-8DAC-7E82322ACE70}">
      <dgm:prSet/>
      <dgm:spPr/>
      <dgm:t>
        <a:bodyPr/>
        <a:lstStyle/>
        <a:p>
          <a:endParaRPr lang="ru-RU"/>
        </a:p>
      </dgm:t>
    </dgm:pt>
    <dgm:pt modelId="{681BE1B6-8E7F-458D-9D48-91378BB35F3A}" type="sibTrans" cxnId="{F077E6B5-19E6-491C-8DAC-7E82322ACE70}">
      <dgm:prSet/>
      <dgm:spPr/>
      <dgm:t>
        <a:bodyPr/>
        <a:lstStyle/>
        <a:p>
          <a:endParaRPr lang="ru-RU"/>
        </a:p>
      </dgm:t>
    </dgm:pt>
    <dgm:pt modelId="{7FB892ED-E091-4FBF-9374-90D0EC42DF15}">
      <dgm:prSet phldrT="[Текст]"/>
      <dgm:spPr/>
      <dgm:t>
        <a:bodyPr/>
        <a:lstStyle/>
        <a:p>
          <a:r>
            <a:rPr lang="ru-RU" dirty="0" smtClean="0"/>
            <a:t>Педагог-психолог</a:t>
          </a:r>
          <a:endParaRPr lang="ru-RU" dirty="0"/>
        </a:p>
      </dgm:t>
    </dgm:pt>
    <dgm:pt modelId="{FB9CA08D-1144-4566-B8CA-BAFFBB36A1F0}" type="parTrans" cxnId="{43C150E1-B1DC-421D-BDFC-D0EBBF4B53A7}">
      <dgm:prSet/>
      <dgm:spPr/>
      <dgm:t>
        <a:bodyPr/>
        <a:lstStyle/>
        <a:p>
          <a:endParaRPr lang="ru-RU"/>
        </a:p>
      </dgm:t>
    </dgm:pt>
    <dgm:pt modelId="{65D55619-A9F1-470A-A343-68BB4314775A}" type="sibTrans" cxnId="{43C150E1-B1DC-421D-BDFC-D0EBBF4B53A7}">
      <dgm:prSet/>
      <dgm:spPr/>
      <dgm:t>
        <a:bodyPr/>
        <a:lstStyle/>
        <a:p>
          <a:endParaRPr lang="ru-RU"/>
        </a:p>
      </dgm:t>
    </dgm:pt>
    <dgm:pt modelId="{BD1DB086-DA49-4354-A50E-98A57496992A}">
      <dgm:prSet phldrT="[Текст]"/>
      <dgm:spPr/>
      <dgm:t>
        <a:bodyPr/>
        <a:lstStyle/>
        <a:p>
          <a:r>
            <a:rPr lang="ru-RU" dirty="0" smtClean="0"/>
            <a:t>Учитель-логопед</a:t>
          </a:r>
          <a:endParaRPr lang="ru-RU" dirty="0"/>
        </a:p>
      </dgm:t>
    </dgm:pt>
    <dgm:pt modelId="{810A2D08-2EF3-40C1-A79F-17254574646D}" type="parTrans" cxnId="{7FD6C52C-DD54-4F04-AEE6-DB53143D0BCC}">
      <dgm:prSet/>
      <dgm:spPr/>
      <dgm:t>
        <a:bodyPr/>
        <a:lstStyle/>
        <a:p>
          <a:endParaRPr lang="ru-RU"/>
        </a:p>
      </dgm:t>
    </dgm:pt>
    <dgm:pt modelId="{EDA97306-0CF9-4754-BA5B-9AF9E6B38685}" type="sibTrans" cxnId="{7FD6C52C-DD54-4F04-AEE6-DB53143D0BCC}">
      <dgm:prSet/>
      <dgm:spPr/>
      <dgm:t>
        <a:bodyPr/>
        <a:lstStyle/>
        <a:p>
          <a:endParaRPr lang="ru-RU"/>
        </a:p>
      </dgm:t>
    </dgm:pt>
    <dgm:pt modelId="{7B7005E6-3DF5-4BE8-A040-E03A9C276925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2C69309-2D54-4FB4-B966-3B65971C94D9}" type="parTrans" cxnId="{1EF84139-C8E0-4C47-B754-989786C1318B}">
      <dgm:prSet/>
      <dgm:spPr/>
      <dgm:t>
        <a:bodyPr/>
        <a:lstStyle/>
        <a:p>
          <a:endParaRPr lang="ru-RU"/>
        </a:p>
      </dgm:t>
    </dgm:pt>
    <dgm:pt modelId="{16EC503E-10B7-41D1-8A70-6A4C4E3B81B4}" type="sibTrans" cxnId="{1EF84139-C8E0-4C47-B754-989786C1318B}">
      <dgm:prSet/>
      <dgm:spPr/>
      <dgm:t>
        <a:bodyPr/>
        <a:lstStyle/>
        <a:p>
          <a:endParaRPr lang="ru-RU"/>
        </a:p>
      </dgm:t>
    </dgm:pt>
    <dgm:pt modelId="{C2671884-4D53-49AA-A210-50489CD2EE57}" type="pres">
      <dgm:prSet presAssocID="{B10E5F77-6511-4DBF-B342-E2353104468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0C44D-125B-433C-B59B-62696CEC511B}" type="pres">
      <dgm:prSet presAssocID="{B10E5F77-6511-4DBF-B342-E23531044682}" presName="ellipse" presStyleLbl="trBgShp" presStyleIdx="0" presStyleCnt="1" custLinFactNeighborX="-331" custLinFactNeighborY="2932"/>
      <dgm:spPr/>
    </dgm:pt>
    <dgm:pt modelId="{F457CD74-6B42-49B3-8F50-8D563FDF85F9}" type="pres">
      <dgm:prSet presAssocID="{B10E5F77-6511-4DBF-B342-E23531044682}" presName="arrow1" presStyleLbl="fgShp" presStyleIdx="0" presStyleCnt="1" custLinFactNeighborX="-3295" custLinFactNeighborY="-58060"/>
      <dgm:spPr/>
    </dgm:pt>
    <dgm:pt modelId="{04916A7C-F03F-4B2F-9598-B74D3DFC68FA}" type="pres">
      <dgm:prSet presAssocID="{B10E5F77-6511-4DBF-B342-E23531044682}" presName="rectangle" presStyleLbl="revTx" presStyleIdx="0" presStyleCnt="1" custScaleX="53598" custScaleY="142273" custLinFactNeighborX="2020" custLinFactNeighborY="1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BC843-EB00-4B04-8BC6-3AE21C2143FB}" type="pres">
      <dgm:prSet presAssocID="{7FB892ED-E091-4FBF-9374-90D0EC42DF1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FC9F1-DFA0-467C-B51E-901011874353}" type="pres">
      <dgm:prSet presAssocID="{BD1DB086-DA49-4354-A50E-98A57496992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079E3-0E04-491A-AC80-27F38B2A3D2B}" type="pres">
      <dgm:prSet presAssocID="{7B7005E6-3DF5-4BE8-A040-E03A9C276925}" presName="item3" presStyleLbl="node1" presStyleIdx="2" presStyleCnt="3" custLinFactNeighborX="3291" custLinFactNeighborY="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EBD5D-E083-4FA3-806B-4E9EBCE618A8}" type="pres">
      <dgm:prSet presAssocID="{B10E5F77-6511-4DBF-B342-E23531044682}" presName="funnel" presStyleLbl="trAlignAcc1" presStyleIdx="0" presStyleCnt="1" custScaleX="91233" custScaleY="91700" custLinFactNeighborX="-903" custLinFactNeighborY="1933"/>
      <dgm:spPr/>
    </dgm:pt>
  </dgm:ptLst>
  <dgm:cxnLst>
    <dgm:cxn modelId="{3CCEB188-6F07-44AD-9347-B88D9A28E70A}" type="presOf" srcId="{BD1DB086-DA49-4354-A50E-98A57496992A}" destId="{E4CBC843-EB00-4B04-8BC6-3AE21C2143FB}" srcOrd="0" destOrd="0" presId="urn:microsoft.com/office/officeart/2005/8/layout/funnel1"/>
    <dgm:cxn modelId="{57D2532C-7B81-460B-BDA5-94FBA19CAABD}" type="presOf" srcId="{7FB892ED-E091-4FBF-9374-90D0EC42DF15}" destId="{5AAFC9F1-DFA0-467C-B51E-901011874353}" srcOrd="0" destOrd="0" presId="urn:microsoft.com/office/officeart/2005/8/layout/funnel1"/>
    <dgm:cxn modelId="{F077E6B5-19E6-491C-8DAC-7E82322ACE70}" srcId="{B10E5F77-6511-4DBF-B342-E23531044682}" destId="{B73BEB1A-8430-47DB-9DB2-7899CBCB6B2B}" srcOrd="0" destOrd="0" parTransId="{7C23BE1F-0AF9-4C76-AEF3-2B289B026550}" sibTransId="{681BE1B6-8E7F-458D-9D48-91378BB35F3A}"/>
    <dgm:cxn modelId="{1EF84139-C8E0-4C47-B754-989786C1318B}" srcId="{B10E5F77-6511-4DBF-B342-E23531044682}" destId="{7B7005E6-3DF5-4BE8-A040-E03A9C276925}" srcOrd="3" destOrd="0" parTransId="{72C69309-2D54-4FB4-B966-3B65971C94D9}" sibTransId="{16EC503E-10B7-41D1-8A70-6A4C4E3B81B4}"/>
    <dgm:cxn modelId="{2A8F147C-907C-4656-B555-636CC4F58E3F}" type="presOf" srcId="{B10E5F77-6511-4DBF-B342-E23531044682}" destId="{C2671884-4D53-49AA-A210-50489CD2EE57}" srcOrd="0" destOrd="0" presId="urn:microsoft.com/office/officeart/2005/8/layout/funnel1"/>
    <dgm:cxn modelId="{43C150E1-B1DC-421D-BDFC-D0EBBF4B53A7}" srcId="{B10E5F77-6511-4DBF-B342-E23531044682}" destId="{7FB892ED-E091-4FBF-9374-90D0EC42DF15}" srcOrd="1" destOrd="0" parTransId="{FB9CA08D-1144-4566-B8CA-BAFFBB36A1F0}" sibTransId="{65D55619-A9F1-470A-A343-68BB4314775A}"/>
    <dgm:cxn modelId="{7FD6C52C-DD54-4F04-AEE6-DB53143D0BCC}" srcId="{B10E5F77-6511-4DBF-B342-E23531044682}" destId="{BD1DB086-DA49-4354-A50E-98A57496992A}" srcOrd="2" destOrd="0" parTransId="{810A2D08-2EF3-40C1-A79F-17254574646D}" sibTransId="{EDA97306-0CF9-4754-BA5B-9AF9E6B38685}"/>
    <dgm:cxn modelId="{D6E09EE6-F572-4297-8087-ADB60D72F9B6}" type="presOf" srcId="{B73BEB1A-8430-47DB-9DB2-7899CBCB6B2B}" destId="{8A6079E3-0E04-491A-AC80-27F38B2A3D2B}" srcOrd="0" destOrd="0" presId="urn:microsoft.com/office/officeart/2005/8/layout/funnel1"/>
    <dgm:cxn modelId="{5DECB104-C56A-4B18-8CFA-4FB785E0A41A}" type="presOf" srcId="{7B7005E6-3DF5-4BE8-A040-E03A9C276925}" destId="{04916A7C-F03F-4B2F-9598-B74D3DFC68FA}" srcOrd="0" destOrd="0" presId="urn:microsoft.com/office/officeart/2005/8/layout/funnel1"/>
    <dgm:cxn modelId="{3D775749-DE23-4C25-8224-B14E8E7CD650}" type="presParOf" srcId="{C2671884-4D53-49AA-A210-50489CD2EE57}" destId="{F770C44D-125B-433C-B59B-62696CEC511B}" srcOrd="0" destOrd="0" presId="urn:microsoft.com/office/officeart/2005/8/layout/funnel1"/>
    <dgm:cxn modelId="{A1D59FAA-7D04-4AB5-B15C-BDEA33EF9FCF}" type="presParOf" srcId="{C2671884-4D53-49AA-A210-50489CD2EE57}" destId="{F457CD74-6B42-49B3-8F50-8D563FDF85F9}" srcOrd="1" destOrd="0" presId="urn:microsoft.com/office/officeart/2005/8/layout/funnel1"/>
    <dgm:cxn modelId="{C8F324B0-6998-4114-9C7E-4F9E1D154AC2}" type="presParOf" srcId="{C2671884-4D53-49AA-A210-50489CD2EE57}" destId="{04916A7C-F03F-4B2F-9598-B74D3DFC68FA}" srcOrd="2" destOrd="0" presId="urn:microsoft.com/office/officeart/2005/8/layout/funnel1"/>
    <dgm:cxn modelId="{1F676B2E-B404-406F-8A3C-E6D38D5E7BC3}" type="presParOf" srcId="{C2671884-4D53-49AA-A210-50489CD2EE57}" destId="{E4CBC843-EB00-4B04-8BC6-3AE21C2143FB}" srcOrd="3" destOrd="0" presId="urn:microsoft.com/office/officeart/2005/8/layout/funnel1"/>
    <dgm:cxn modelId="{6705A0BE-0A19-4E56-B3A3-8F357670632A}" type="presParOf" srcId="{C2671884-4D53-49AA-A210-50489CD2EE57}" destId="{5AAFC9F1-DFA0-467C-B51E-901011874353}" srcOrd="4" destOrd="0" presId="urn:microsoft.com/office/officeart/2005/8/layout/funnel1"/>
    <dgm:cxn modelId="{BB372D34-AE4C-4DD7-A609-020D1E1778BA}" type="presParOf" srcId="{C2671884-4D53-49AA-A210-50489CD2EE57}" destId="{8A6079E3-0E04-491A-AC80-27F38B2A3D2B}" srcOrd="5" destOrd="0" presId="urn:microsoft.com/office/officeart/2005/8/layout/funnel1"/>
    <dgm:cxn modelId="{EF516C52-DC21-4EF9-A4EE-452AEA8F39EB}" type="presParOf" srcId="{C2671884-4D53-49AA-A210-50489CD2EE57}" destId="{E23EBD5D-E083-4FA3-806B-4E9EBCE618A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70C44D-125B-433C-B59B-62696CEC511B}">
      <dsp:nvSpPr>
        <dsp:cNvPr id="0" name=""/>
        <dsp:cNvSpPr/>
      </dsp:nvSpPr>
      <dsp:spPr>
        <a:xfrm>
          <a:off x="2098593" y="72014"/>
          <a:ext cx="4005894" cy="139119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7CD74-6B42-49B3-8F50-8D563FDF85F9}">
      <dsp:nvSpPr>
        <dsp:cNvPr id="0" name=""/>
        <dsp:cNvSpPr/>
      </dsp:nvSpPr>
      <dsp:spPr>
        <a:xfrm>
          <a:off x="3707262" y="3149313"/>
          <a:ext cx="776336" cy="49685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16A7C-F03F-4B2F-9598-B74D3DFC68FA}">
      <dsp:nvSpPr>
        <dsp:cNvPr id="0" name=""/>
        <dsp:cNvSpPr/>
      </dsp:nvSpPr>
      <dsp:spPr>
        <a:xfrm>
          <a:off x="3197642" y="3643131"/>
          <a:ext cx="1997282" cy="13254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3197642" y="3643131"/>
        <a:ext cx="1997282" cy="1325419"/>
      </dsp:txXfrm>
    </dsp:sp>
    <dsp:sp modelId="{E4CBC843-EB00-4B04-8BC6-3AE21C2143FB}">
      <dsp:nvSpPr>
        <dsp:cNvPr id="0" name=""/>
        <dsp:cNvSpPr/>
      </dsp:nvSpPr>
      <dsp:spPr>
        <a:xfrm>
          <a:off x="3568259" y="1529864"/>
          <a:ext cx="1397404" cy="1397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Учитель-логопед</a:t>
          </a:r>
          <a:endParaRPr lang="ru-RU" sz="1400" kern="1200" dirty="0"/>
        </a:p>
      </dsp:txBody>
      <dsp:txXfrm>
        <a:off x="3568259" y="1529864"/>
        <a:ext cx="1397404" cy="1397404"/>
      </dsp:txXfrm>
    </dsp:sp>
    <dsp:sp modelId="{5AAFC9F1-DFA0-467C-B51E-901011874353}">
      <dsp:nvSpPr>
        <dsp:cNvPr id="0" name=""/>
        <dsp:cNvSpPr/>
      </dsp:nvSpPr>
      <dsp:spPr>
        <a:xfrm>
          <a:off x="2568338" y="481499"/>
          <a:ext cx="1397404" cy="1397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Педагог-психолог</a:t>
          </a:r>
          <a:endParaRPr lang="ru-RU" sz="1400" kern="1200" dirty="0"/>
        </a:p>
      </dsp:txBody>
      <dsp:txXfrm>
        <a:off x="2568338" y="481499"/>
        <a:ext cx="1397404" cy="1397404"/>
      </dsp:txXfrm>
    </dsp:sp>
    <dsp:sp modelId="{8A6079E3-0E04-491A-AC80-27F38B2A3D2B}">
      <dsp:nvSpPr>
        <dsp:cNvPr id="0" name=""/>
        <dsp:cNvSpPr/>
      </dsp:nvSpPr>
      <dsp:spPr>
        <a:xfrm>
          <a:off x="4042785" y="144015"/>
          <a:ext cx="1397404" cy="1397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Учитель-дефектолог</a:t>
          </a:r>
          <a:endParaRPr lang="ru-RU" sz="1400" kern="1200" dirty="0"/>
        </a:p>
      </dsp:txBody>
      <dsp:txXfrm>
        <a:off x="4042785" y="144015"/>
        <a:ext cx="1397404" cy="1397404"/>
      </dsp:txXfrm>
    </dsp:sp>
    <dsp:sp modelId="{E23EBD5D-E083-4FA3-806B-4E9EBCE618A8}">
      <dsp:nvSpPr>
        <dsp:cNvPr id="0" name=""/>
        <dsp:cNvSpPr/>
      </dsp:nvSpPr>
      <dsp:spPr>
        <a:xfrm>
          <a:off x="2098583" y="71996"/>
          <a:ext cx="3966338" cy="318931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EC05-B47D-495C-848A-6F9982CCB4A1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6EFB9-E8AF-4751-9D43-A7CE0CA72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0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9FE62E-3132-4EA7-A026-D65C36DE1A74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71F4A7-8F36-4B50-BFB3-35B1AF8D0A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836712"/>
            <a:ext cx="8424936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Взаимодействие специалистов психолого-педагогического сопровождения слепых и слабовидящих детей, как условие их успешной коррекции</a:t>
            </a:r>
            <a:br>
              <a:rPr lang="ru-RU" sz="4400" dirty="0" smtClean="0"/>
            </a:br>
            <a:r>
              <a:rPr lang="ru-RU" sz="2700" dirty="0" smtClean="0">
                <a:solidFill>
                  <a:srgbClr val="0070C0"/>
                </a:solidFill>
              </a:rPr>
              <a:t> ГКОУ РО Новочеркасская специальная школа-интернат №33 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Подготовили:</a:t>
            </a:r>
            <a:r>
              <a:rPr lang="ru-RU" sz="3100" dirty="0" smtClean="0">
                <a:solidFill>
                  <a:srgbClr val="0070C0"/>
                </a:solidFill>
              </a:rPr>
              <a:t>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педагог-психолог: Великая З.О</a:t>
            </a:r>
            <a:r>
              <a:rPr lang="ru-RU" sz="3100" dirty="0">
                <a:solidFill>
                  <a:srgbClr val="0070C0"/>
                </a:solidFill>
              </a:rPr>
              <a:t/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учитель-дефектолог: </a:t>
            </a:r>
            <a:r>
              <a:rPr lang="ru-RU" sz="3100" dirty="0" err="1" smtClean="0">
                <a:solidFill>
                  <a:srgbClr val="0070C0"/>
                </a:solidFill>
              </a:rPr>
              <a:t>Страданченкова</a:t>
            </a:r>
            <a:r>
              <a:rPr lang="ru-RU" sz="3100" dirty="0" smtClean="0">
                <a:solidFill>
                  <a:srgbClr val="0070C0"/>
                </a:solidFill>
              </a:rPr>
              <a:t> Н.Н.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учитель-логопед:  </a:t>
            </a:r>
            <a:r>
              <a:rPr lang="ru-RU" sz="3100" dirty="0" err="1" smtClean="0">
                <a:solidFill>
                  <a:srgbClr val="0070C0"/>
                </a:solidFill>
              </a:rPr>
              <a:t>Никульникова</a:t>
            </a:r>
            <a:r>
              <a:rPr lang="ru-RU" sz="3100" dirty="0" smtClean="0">
                <a:solidFill>
                  <a:srgbClr val="0070C0"/>
                </a:solidFill>
              </a:rPr>
              <a:t> О.С</a:t>
            </a:r>
            <a:endParaRPr lang="ru-RU" sz="3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Основные направления работы педагога-психолога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764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Коррекция и развитие компетенций коммуникативной и эмоциональной сферы, развитие произвольной регуляции деятельности, навыков  социального поведения и взаимодействия, развитие познавательного интереса и познавательной активности, развитие продуктивного взаимодействия.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Основные направления работы учителя-логопеда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диагностирует уровень устной и письменной речи;  проводит индивидуальные занятия (постановка правильного речевого дыхания, коррекция звуков, их автоматизация, дифференциация и введение в самостоятельную речь );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консультирует педагога и родителей о применении логопедических методов и технологий коррекционно-развивающей работы.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Показатели результативности работы специалистов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6203032" cy="4248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2"/>
                </a:solidFill>
              </a:rPr>
              <a:t> Взаимодействие психолога, дефектолога и логопеда способствует эффективным, качественным изменениям в речевом, познавательном, личностном развитии детей, профессиональной подготовке педагогов, росту компетентности родителей в области коррекционной педагогики. В процессе коррекционно-развивающей деятельности необходима своевременная ранняя поддержка обучающегося педагогами и родителями, которая позволяет предупредить многие проблемы и вовремя откорректировать их с наименьшими затратами сил.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s://avatars.dzeninfra.ru/get-zen_doc/1637352/pub_5dfa0a0f1e8e3f00acffdb13_5dfa0a204e0577aae42e7d1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780928"/>
            <a:ext cx="2484784" cy="1604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Интегрированные занятия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860032" y="4151111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Интегрированное построение занятий дает возможность детям реализовать свои творческие возможности, развить коммуникативные умения, познавательную активность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надюша\Downloads\1666363444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988840"/>
            <a:ext cx="3439767" cy="1944216"/>
          </a:xfrm>
          <a:prstGeom prst="rect">
            <a:avLst/>
          </a:prstGeom>
          <a:noFill/>
        </p:spPr>
      </p:pic>
      <p:pic>
        <p:nvPicPr>
          <p:cNvPr id="1027" name="Picture 3" descr="C:\Users\надюша\Downloads\1666363398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456384" cy="2016224"/>
          </a:xfrm>
          <a:prstGeom prst="rect">
            <a:avLst/>
          </a:prstGeom>
          <a:noFill/>
        </p:spPr>
      </p:pic>
      <p:pic>
        <p:nvPicPr>
          <p:cNvPr id="1028" name="Picture 4" descr="C:\Users\надюша\Downloads\IMG-20221017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3456384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юша\Downloads\16665053748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232248" cy="2736304"/>
          </a:xfrm>
          <a:prstGeom prst="rect">
            <a:avLst/>
          </a:prstGeom>
          <a:noFill/>
        </p:spPr>
      </p:pic>
      <p:pic>
        <p:nvPicPr>
          <p:cNvPr id="1027" name="Picture 3" descr="C:\Users\надюша\Downloads\1666505374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2376264" cy="2808312"/>
          </a:xfrm>
          <a:prstGeom prst="rect">
            <a:avLst/>
          </a:prstGeom>
          <a:noFill/>
        </p:spPr>
      </p:pic>
      <p:pic>
        <p:nvPicPr>
          <p:cNvPr id="1028" name="Picture 4" descr="C:\Users\надюша\Downloads\1666505374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2304256" cy="2736304"/>
          </a:xfrm>
          <a:prstGeom prst="rect">
            <a:avLst/>
          </a:prstGeom>
          <a:noFill/>
        </p:spPr>
      </p:pic>
      <p:pic>
        <p:nvPicPr>
          <p:cNvPr id="1029" name="Picture 5" descr="C:\Users\надюша\Downloads\1666505507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908720"/>
            <a:ext cx="2232248" cy="2808312"/>
          </a:xfrm>
          <a:prstGeom prst="rect">
            <a:avLst/>
          </a:prstGeom>
          <a:noFill/>
        </p:spPr>
      </p:pic>
      <p:pic>
        <p:nvPicPr>
          <p:cNvPr id="1030" name="Picture 6" descr="C:\Users\надюша\Downloads\16665055810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789040"/>
            <a:ext cx="2376264" cy="2808312"/>
          </a:xfrm>
          <a:prstGeom prst="rect">
            <a:avLst/>
          </a:prstGeom>
          <a:noFill/>
        </p:spPr>
      </p:pic>
      <p:pic>
        <p:nvPicPr>
          <p:cNvPr id="1031" name="Picture 7" descr="C:\Users\надюша\Downloads\16663618802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908720"/>
            <a:ext cx="230425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6192688" cy="10081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Мониторинг результатов деятельности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147248" cy="3759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/>
                </a:solidFill>
              </a:rPr>
              <a:t>Аналитическая деятельность позволит нам отследить эффективность коррекционно-развивающей работы при тесном сотрудничестве дефектолога, логопеда и психолога, т. е. выделить все возможные положительные и отрицательные стороны этой деятельности, так же отследить динамику развития ребенка. Предполагается разработка критериев динамики развития ребенка, с учетом выделенных факторов риска и выделить основные критерии эффективности коррекционно-развивающей работы.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надюша\Downloads\1613545505_203-p-kartinki-na-belom-fone-dlya-prezentatsii-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36712"/>
            <a:ext cx="2483768" cy="1800200"/>
          </a:xfrm>
          <a:prstGeom prst="rect">
            <a:avLst/>
          </a:prstGeom>
          <a:noFill/>
        </p:spPr>
      </p:pic>
      <p:pic>
        <p:nvPicPr>
          <p:cNvPr id="1027" name="Picture 3" descr="C:\Users\надюша\Downloads\monitoring-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5"/>
            <a:ext cx="2411760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288" y="2349500"/>
            <a:ext cx="37433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Как осуществляется зачисление и / или отчисление обучающихся 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коррекционно-развивающие занятия со специалистами?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4653136"/>
            <a:ext cx="424815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Отчисление обучающихся с </a:t>
            </a:r>
            <a:r>
              <a:rPr lang="ru-RU" sz="1600" b="1" dirty="0" smtClean="0"/>
              <a:t>коррекционно-развивающих </a:t>
            </a:r>
            <a:r>
              <a:rPr lang="ru-RU" sz="1600" b="1" dirty="0"/>
              <a:t>занятий осуществляется по мере преодоления </a:t>
            </a:r>
            <a:r>
              <a:rPr lang="ru-RU" sz="1600" b="1" dirty="0" smtClean="0"/>
              <a:t>нарушений</a:t>
            </a:r>
            <a:r>
              <a:rPr lang="ru-RU" sz="1600" b="1" dirty="0"/>
              <a:t>, компенсации </a:t>
            </a:r>
            <a:r>
              <a:rPr lang="ru-RU" sz="1600" b="1" dirty="0" smtClean="0"/>
              <a:t>особенностей </a:t>
            </a:r>
            <a:r>
              <a:rPr lang="ru-RU" sz="1600" b="1" dirty="0"/>
              <a:t>конкретного ребенка.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2852936"/>
            <a:ext cx="424815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Зачисление на </a:t>
            </a:r>
            <a:r>
              <a:rPr lang="ru-RU" sz="1400" b="1" dirty="0" smtClean="0"/>
              <a:t>коррекционно-развивающие занятия </a:t>
            </a:r>
            <a:r>
              <a:rPr lang="ru-RU" sz="1400" b="1" dirty="0"/>
              <a:t>обучающихся, нуждающихся в получении </a:t>
            </a:r>
            <a:r>
              <a:rPr lang="ru-RU" sz="1400" b="1" dirty="0" smtClean="0"/>
              <a:t> </a:t>
            </a:r>
            <a:r>
              <a:rPr lang="ru-RU" sz="1400" b="1" dirty="0"/>
              <a:t>помощи, и их отчисление осуществляется на основании приказа директора Школы-интерната</a:t>
            </a:r>
            <a:r>
              <a:rPr lang="ru-RU" sz="1600" b="1" dirty="0"/>
              <a:t>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6372200" y="4149080"/>
            <a:ext cx="287338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6100" y="476250"/>
            <a:ext cx="4248150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00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300192" y="2492896"/>
            <a:ext cx="287337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273" name="Rectangle 1"/>
          <p:cNvSpPr>
            <a:spLocks noChangeArrowheads="1"/>
          </p:cNvSpPr>
          <p:nvPr/>
        </p:nvSpPr>
        <p:spPr bwMode="auto">
          <a:xfrm>
            <a:off x="4643438" y="511250"/>
            <a:ext cx="3744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endParaRPr lang="ru-RU" altLang="ru-RU" sz="1200" b="1" dirty="0">
              <a:solidFill>
                <a:schemeClr val="bg1"/>
              </a:solidFill>
              <a:cs typeface="Times New Roman" pitchFamily="18" charset="0"/>
            </a:endParaRPr>
          </a:p>
          <a:p>
            <a:pPr indent="449263" algn="ctr"/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Списочный состав обучающихся, нуждающихся в получении </a:t>
            </a:r>
            <a:r>
              <a:rPr lang="ru-RU" altLang="ru-RU" sz="1200" b="1" dirty="0" smtClean="0">
                <a:solidFill>
                  <a:schemeClr val="bg1"/>
                </a:solidFill>
                <a:cs typeface="Times New Roman" pitchFamily="18" charset="0"/>
              </a:rPr>
              <a:t>тифлопедагогической, логопедической , психологической помощи</a:t>
            </a: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, формируется на основании результатов </a:t>
            </a:r>
            <a:r>
              <a:rPr lang="ru-RU" alt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диагностики </a:t>
            </a: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с учетом </a:t>
            </a:r>
            <a:r>
              <a:rPr lang="ru-RU" altLang="ru-RU" sz="1200" b="1" dirty="0" smtClean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рекомендаций </a:t>
            </a:r>
            <a:r>
              <a:rPr lang="ru-RU" altLang="ru-RU" sz="1200" b="1" dirty="0" smtClean="0">
                <a:solidFill>
                  <a:schemeClr val="bg1"/>
                </a:solidFill>
                <a:cs typeface="Times New Roman" pitchFamily="18" charset="0"/>
              </a:rPr>
              <a:t>ЦПМПК</a:t>
            </a: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altLang="ru-RU" sz="12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200" b="1" dirty="0" err="1" smtClean="0">
                <a:solidFill>
                  <a:schemeClr val="bg1"/>
                </a:solidFill>
                <a:cs typeface="Times New Roman" pitchFamily="18" charset="0"/>
              </a:rPr>
              <a:t>ППк</a:t>
            </a: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ru-RU" altLang="ru-RU" sz="600" b="1" dirty="0">
              <a:solidFill>
                <a:schemeClr val="bg1"/>
              </a:solidFill>
            </a:endParaRPr>
          </a:p>
          <a:p>
            <a:pPr indent="449263" algn="ctr"/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Зачисление обучающихся на </a:t>
            </a:r>
            <a:r>
              <a:rPr lang="ru-RU" alt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коррекционно-развивающие занятия </a:t>
            </a: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может производиться в течение всего учебного года.</a:t>
            </a:r>
            <a:endParaRPr lang="ru-RU" alt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https://ds05.infourok.ru/uploads/ex/0159/00107c18-ec0b4572/2/hello_html_59a641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530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носка-облако 3"/>
          <p:cNvSpPr/>
          <p:nvPr/>
        </p:nvSpPr>
        <p:spPr>
          <a:xfrm>
            <a:off x="539552" y="692696"/>
            <a:ext cx="3240360" cy="18722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организация постоянно действующей консультативной службы для родителей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339752" y="2204864"/>
            <a:ext cx="4104456" cy="252028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sz="1600" b="1" dirty="0" smtClean="0">
                <a:solidFill>
                  <a:srgbClr val="17375E"/>
                </a:solidFill>
                <a:latin typeface="+mj-lt"/>
                <a:cs typeface="Times New Roman" pitchFamily="18" charset="0"/>
              </a:rPr>
              <a:t>организация </a:t>
            </a:r>
          </a:p>
          <a:p>
            <a:pPr algn="ctr"/>
            <a:r>
              <a:rPr lang="ru-RU" altLang="ru-RU" sz="1600" b="1" dirty="0" smtClean="0">
                <a:solidFill>
                  <a:srgbClr val="17375E"/>
                </a:solidFill>
                <a:latin typeface="+mj-lt"/>
                <a:cs typeface="Times New Roman" pitchFamily="18" charset="0"/>
              </a:rPr>
              <a:t>индивидуального и группового </a:t>
            </a:r>
          </a:p>
          <a:p>
            <a:pPr algn="ctr"/>
            <a:r>
              <a:rPr lang="ru-RU" altLang="ru-RU" sz="1600" b="1" dirty="0" smtClean="0">
                <a:solidFill>
                  <a:srgbClr val="17375E"/>
                </a:solidFill>
                <a:latin typeface="+mj-lt"/>
                <a:cs typeface="Times New Roman" pitchFamily="18" charset="0"/>
              </a:rPr>
              <a:t>консультирования родителей (законных представителей), </a:t>
            </a:r>
          </a:p>
          <a:p>
            <a:pPr algn="ctr"/>
            <a:r>
              <a:rPr lang="ru-RU" altLang="ru-RU" sz="1600" b="1" dirty="0" smtClean="0">
                <a:solidFill>
                  <a:srgbClr val="17375E"/>
                </a:solidFill>
                <a:latin typeface="+mj-lt"/>
                <a:cs typeface="Times New Roman" pitchFamily="18" charset="0"/>
              </a:rPr>
              <a:t>педагогических и руководящих работников Школы-интерната</a:t>
            </a:r>
            <a:endParaRPr lang="ru-RU" sz="1600" dirty="0">
              <a:latin typeface="+mj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827088" y="4941888"/>
            <a:ext cx="3456880" cy="165576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altLang="ru-RU" b="1" dirty="0" smtClean="0">
                <a:solidFill>
                  <a:srgbClr val="17375E"/>
                </a:solidFill>
                <a:latin typeface="+mj-lt"/>
                <a:cs typeface="Raavi" pitchFamily="34" charset="0"/>
              </a:rPr>
              <a:t>оформление информации на школьном сайте.</a:t>
            </a:r>
            <a:endParaRPr lang="ru-RU" altLang="ru-RU" b="1" dirty="0">
              <a:solidFill>
                <a:srgbClr val="17375E"/>
              </a:solidFill>
              <a:latin typeface="+mj-lt"/>
              <a:cs typeface="Raav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516216" y="404664"/>
            <a:ext cx="2627784" cy="151216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Консультативная деятельность специалистов</a:t>
            </a: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надюша\Downloads\item_17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92697"/>
            <a:ext cx="4464496" cy="2664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043602" y="3356992"/>
            <a:ext cx="7416825" cy="350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Взаимодополняемость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позиций педагога-психолога, учителя-дефектолога, учителя-логопеда в подходе к ребенку, тесное сотрудничество во всех направлениях мы рассматриваем как необходимое условие обеспечения результативной  работы  в коррекционно-развивающем процессе. Результатом этого сопровождения является успешная социализация детей, обеспечение их полноценного участия в жизни общества.  Из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всех показателей оценки школы главным следует считать самочувствие в ней человека.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Школа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хороша, если в ней хорошо каждому ребенку и взрослому.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611560" y="1192223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Психолого-педагогическое </a:t>
            </a:r>
            <a:r>
              <a:rPr lang="ru-RU" sz="2400" dirty="0">
                <a:solidFill>
                  <a:schemeClr val="accent1"/>
                </a:solidFill>
              </a:rPr>
              <a:t>сопровождение </a:t>
            </a:r>
            <a:r>
              <a:rPr lang="ru-RU" sz="2400" dirty="0" smtClean="0">
                <a:solidFill>
                  <a:schemeClr val="accent1"/>
                </a:solidFill>
              </a:rPr>
              <a:t>слепого и слабовидящего ребенка можно </a:t>
            </a:r>
            <a:r>
              <a:rPr lang="ru-RU" sz="2400" dirty="0">
                <a:solidFill>
                  <a:schemeClr val="accent1"/>
                </a:solidFill>
              </a:rPr>
              <a:t>рассматривать как комплексную технологию психолого-педагогической поддержки и помощи ребёнку и родителям в решении задач развития, обучения, воспитания, социализации со стороны специалистов разного профиля, действующих координированно.</a:t>
            </a:r>
          </a:p>
        </p:txBody>
      </p:sp>
      <p:pic>
        <p:nvPicPr>
          <p:cNvPr id="1027" name="Picture 3" descr="C:\Users\надюша\Downloads\istockphoto-956328900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05064"/>
            <a:ext cx="3816424" cy="2566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задача сопровождения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accent1"/>
                </a:solidFill>
              </a:rPr>
              <a:t>  </a:t>
            </a:r>
            <a:r>
              <a:rPr lang="ru-RU" sz="3600" dirty="0" smtClean="0">
                <a:solidFill>
                  <a:srgbClr val="0070C0"/>
                </a:solidFill>
              </a:rPr>
              <a:t>Создание системы непрерывного, комплексного, индивидуализированного психолого-педагогического сопровождения обучения слепых и слабовидящих детей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Основные задачи психолого-педагогического сопровождения слепого и слабовидящего ребенка: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1"/>
                </a:solidFill>
              </a:rPr>
              <a:t>определение наиболее адекватных путей и средств коррекционной работы с ребёнком; 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прогнозирование развития ребёнка и возможностей обучения на основе выявленных особенностей развития; </a:t>
            </a:r>
          </a:p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    реализация коррекционно-развивающей работы на протяжении всего образовательного процесса .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Психолого-педагогическое сопровождение строится на принципах: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     Непрерывность </a:t>
            </a:r>
            <a:r>
              <a:rPr lang="ru-RU" sz="1800" dirty="0" smtClean="0">
                <a:solidFill>
                  <a:schemeClr val="accent1"/>
                </a:solidFill>
              </a:rPr>
              <a:t>. Психолого-педагогическое сопровождение функционирует на всех уровнях образования, благодаря чему и обеспечивается непрерывность процесса сопровождения.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1"/>
                </a:solidFill>
              </a:rPr>
              <a:t>   </a:t>
            </a:r>
            <a:r>
              <a:rPr lang="ru-RU" sz="1800" b="1" dirty="0" smtClean="0">
                <a:solidFill>
                  <a:schemeClr val="accent1"/>
                </a:solidFill>
              </a:rPr>
              <a:t> Системность </a:t>
            </a:r>
            <a:r>
              <a:rPr lang="ru-RU" sz="1800" dirty="0" smtClean="0">
                <a:solidFill>
                  <a:schemeClr val="accent1"/>
                </a:solidFill>
              </a:rPr>
              <a:t>. Значимость и продуктивность сопровождения определяется его системностью, вниманием к широкому кругу вопросов. Среди них семья, обустройство образовательной среды, обучение и воспитание, взаимодействие детей, вопросы самопознания и личностной самореализации. 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/>
                </a:solidFill>
              </a:rPr>
              <a:t>     Обеспечение положительного эмоционального самочувствия всех участников образовательного процесса </a:t>
            </a:r>
            <a:r>
              <a:rPr lang="ru-RU" sz="1800" dirty="0" smtClean="0">
                <a:solidFill>
                  <a:schemeClr val="accent1"/>
                </a:solidFill>
              </a:rPr>
              <a:t>. На всех этапах сопровождение обеспечивает положительное эмоциональное самочувствие обучающихся, положительную динамику в развитии и положительные учебные достижения, способствует развитию взаимодействия детей. В этих условиях у детей с особенностями психофизического развития формируется социальная компетентность. </a:t>
            </a:r>
            <a:r>
              <a:rPr lang="ru-RU" sz="1800" b="1" dirty="0" smtClean="0">
                <a:solidFill>
                  <a:schemeClr val="accent1"/>
                </a:solidFill>
              </a:rPr>
              <a:t>Индивидуальный подход . </a:t>
            </a:r>
            <a:r>
              <a:rPr lang="ru-RU" sz="1800" dirty="0" smtClean="0">
                <a:solidFill>
                  <a:schemeClr val="accent1"/>
                </a:solidFill>
              </a:rPr>
              <a:t>Важный принцип, которым руководствуются специалисты психолого-педагогического сопровождения – индивидуальный подход к каждому ребенку и его семье.</a:t>
            </a:r>
            <a:endParaRPr lang="ru-RU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Модель профессиональной взаимосвязи специалистов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ГКОУ РО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Новочеркасской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специальной школы-интернат №33 (учителя-дефектолога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педагога-психолога , учителя-логопеда) в работе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со слепыми и слабовидящими детьми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Picture 2" descr="C:\Users\надюша\Downloads\1619487271_16-phonoteka_org-p-fon-dlya-prezentatsii-deti-s-ovz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2" y="3573016"/>
            <a:ext cx="4032448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212976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Модель коррекционно-развивающей работы представляет собой целостную систему. Её целью является организация эффективного функционирования диагностического, профилактического и коррекционно-развивающего блоков работы, обеспечивающие максимально возможный уровень интеллектуального, речевого и личностного развития каждого ребенка.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Модель профессиональной взаимосвязи специалистов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22960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9442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  совместной работы: </a:t>
            </a:r>
            <a:r>
              <a:rPr lang="ru-RU" sz="2400" dirty="0" smtClean="0"/>
              <a:t>тесное взаимодействие учителя-дефектолога, педагога-психолога, учителя-логопеда в процессе коррекционно-развивающей образовательной деятельности , стимулирующей речевое, познавательное и личностное  развитие ребенка.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96952"/>
            <a:ext cx="8435280" cy="33276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chemeClr val="tx2"/>
                </a:solidFill>
              </a:rPr>
              <a:t>Задачи</a:t>
            </a:r>
            <a:r>
              <a:rPr lang="ru-RU" sz="2400" dirty="0" smtClean="0">
                <a:solidFill>
                  <a:schemeClr val="tx2"/>
                </a:solidFill>
              </a:rPr>
              <a:t>: создать модель коррекционно-развивающей деятельности тифлопедагога, психолога и логопеда; обозначить основные направления взаимодействия коррекционно-развивающей деятельности специалистов; разработать систему работы и формы взаимодействия  тифлопедагога, логопеда и психолога в условиях школьной образовательной среды, обуславливающие повышение уровня профессиональной компетентности специалистов и овладение интегрированными способами развития личности ребенка и коррекции речевых нарушений.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Основные направления коррекционно-развивающей работы учителя-дефектолога (тифлопедагога)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коррекция и развитие зрительного восприятия, компенсаторных функций и компенсаторных способов деятельности в учебно-познавательном процессе;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формирование и развитие элементарных навыков ориентировки в микро- и макро- пространстве, предметно-практической деятельности и социально-бытовых навыков, коррекция и развитие мыслительных операций,  познавательных процессов на основе изучаемого программного материала, формирование базовых учебных действий, развитие сохранных анализаторов и компенсаторных способов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825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Взаимодействие специалистов психолого-педагогического сопровождения слепых и слабовидящих детей, как условие их успешной коррекции  ГКОУ РО Новочеркасская специальная школа-интернат №33  Подготовили:  педагог-психолог: Великая З.О учитель-дефектолог: Страданченкова Н.Н. учитель-логопед:  Никульникова О.С</vt:lpstr>
      <vt:lpstr>Слайд 2</vt:lpstr>
      <vt:lpstr>Основная задача сопровождения</vt:lpstr>
      <vt:lpstr>Основные задачи психолого-педагогического сопровождения слепого и слабовидящего ребенка:</vt:lpstr>
      <vt:lpstr>Психолого-педагогическое сопровождение строится на принципах:</vt:lpstr>
      <vt:lpstr>Слайд 6</vt:lpstr>
      <vt:lpstr>Модель профессиональной взаимосвязи специалистов</vt:lpstr>
      <vt:lpstr>Цель  совместной работы: тесное взаимодействие учителя-дефектолога, педагога-психолога, учителя-логопеда в процессе коррекционно-развивающей образовательной деятельности , стимулирующей речевое, познавательное и личностное  развитие ребенка.</vt:lpstr>
      <vt:lpstr>Основные направления коррекционно-развивающей работы учителя-дефектолога (тифлопедагога)</vt:lpstr>
      <vt:lpstr>Основные направления работы педагога-психолога</vt:lpstr>
      <vt:lpstr>Основные направления работы учителя-логопеда</vt:lpstr>
      <vt:lpstr>Показатели результативности работы специалистов</vt:lpstr>
      <vt:lpstr>Интегрированные занятия</vt:lpstr>
      <vt:lpstr>Слайд 14</vt:lpstr>
      <vt:lpstr>Мониторинг результатов деятельности</vt:lpstr>
      <vt:lpstr>Слайд 16</vt:lpstr>
      <vt:lpstr>Консультативная деятельность специалистов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педагога-психолога, учителя-дефектолога (тифлопедагога), учителя-логопеда в комплексной работе с детьми ОВЗ.</dc:title>
  <dc:creator>RePack by SPecialiST</dc:creator>
  <cp:lastModifiedBy>RePack by SPecialiST</cp:lastModifiedBy>
  <cp:revision>47</cp:revision>
  <dcterms:created xsi:type="dcterms:W3CDTF">2022-10-14T16:03:50Z</dcterms:created>
  <dcterms:modified xsi:type="dcterms:W3CDTF">2022-10-23T06:59:12Z</dcterms:modified>
</cp:coreProperties>
</file>