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297" r:id="rId3"/>
    <p:sldId id="287" r:id="rId4"/>
    <p:sldId id="299" r:id="rId5"/>
    <p:sldId id="293" r:id="rId6"/>
    <p:sldId id="289" r:id="rId7"/>
    <p:sldId id="288" r:id="rId8"/>
    <p:sldId id="292" r:id="rId9"/>
    <p:sldId id="257" r:id="rId10"/>
    <p:sldId id="261" r:id="rId11"/>
    <p:sldId id="270" r:id="rId12"/>
    <p:sldId id="268" r:id="rId13"/>
    <p:sldId id="269" r:id="rId14"/>
    <p:sldId id="295" r:id="rId15"/>
    <p:sldId id="276" r:id="rId16"/>
    <p:sldId id="294" r:id="rId17"/>
    <p:sldId id="298" r:id="rId18"/>
    <p:sldId id="296" r:id="rId19"/>
    <p:sldId id="278" r:id="rId20"/>
    <p:sldId id="277" r:id="rId21"/>
    <p:sldId id="291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61DA43-FF8A-4D1F-9BFC-6459C75A204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3325ED-9A48-41E7-9B9F-D5D1AE11ED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49969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Импульс. Закон сохранения импульса.</a:t>
            </a:r>
            <a:endParaRPr lang="ru-RU" sz="5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 fontScale="77500" lnSpcReduction="20000"/>
          </a:bodyPr>
          <a:lstStyle/>
          <a:p>
            <a:pPr marL="2185416" lvl="8" indent="0">
              <a:buNone/>
            </a:pPr>
            <a:endParaRPr lang="ru-RU" sz="32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85416" lvl="8" indent="0">
              <a:buNone/>
            </a:pP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Н. Ф. Паненко,</a:t>
            </a:r>
          </a:p>
          <a:p>
            <a:pPr marL="2185416" lvl="8" indent="0">
              <a:buNone/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учитель физики  ГКОУ РО</a:t>
            </a:r>
          </a:p>
          <a:p>
            <a:pPr marL="2185416" lvl="8" indent="0">
              <a:buNone/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Новочеркасской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специальной</a:t>
            </a:r>
            <a:endParaRPr lang="ru-RU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85416" lvl="8" indent="0">
              <a:buNone/>
            </a:pPr>
            <a:r>
              <a:rPr lang="ru-RU" sz="2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</a:t>
            </a:r>
            <a:r>
              <a:rPr lang="ru-RU" sz="24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</a:t>
            </a:r>
            <a:r>
              <a:rPr lang="ru-RU" sz="24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интерната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33</a:t>
            </a:r>
          </a:p>
          <a:p>
            <a:pPr marL="2185416" lvl="8" indent="0">
              <a:buNone/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г. Новочеркасск ,     </a:t>
            </a:r>
          </a:p>
          <a:p>
            <a:pPr marL="2185416" lvl="8" indent="0">
              <a:buNone/>
            </a:pP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Ростовской обл.                         Ростовской области</a:t>
            </a:r>
          </a:p>
          <a:p>
            <a:pPr marL="2185416" lvl="8" indent="0">
              <a:buNone/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</a:p>
          <a:p>
            <a:pPr marL="2185416" lvl="8" indent="0">
              <a:buNone/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2022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85416" lvl="8" indent="0">
              <a:buNone/>
            </a:pP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</a:p>
          <a:p>
            <a:pPr marL="2185416" lvl="8" indent="0">
              <a:buNone/>
            </a:pPr>
            <a:endParaRPr lang="ru-RU" sz="24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85416" lvl="8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</a:t>
            </a:r>
          </a:p>
          <a:p>
            <a:pPr marL="2185416" lvl="8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</a:p>
          <a:p>
            <a:pPr marL="2185416" lvl="8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ГКОУ РО  «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Новочер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</a:p>
          <a:p>
            <a:pPr marL="2185416" lvl="8" indent="0">
              <a:buNone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</a:p>
          <a:p>
            <a:pPr marL="2185416" lvl="8" indent="0">
              <a:buNone/>
            </a:pPr>
            <a:endParaRPr lang="ru-RU" sz="24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85416" lvl="8" indent="0">
              <a:buNone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алла\Downloads\images (3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1903"/>
            <a:ext cx="4821382" cy="48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Если два или несколько тел взаимодействуют только между собой 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37160" indent="0">
              <a:buNone/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(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не подвергаются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воздействию        внешних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сил), то эти тела образуют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замкнутую систему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Импульс каждого из тел, входящих в замкнутую систему может меняться в результате их взаимодействия друг с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другом.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Для описания существует очень важный закон –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закон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сохранения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импульса.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137160" indent="0"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Закон сохранения им пульса:</a:t>
            </a:r>
            <a:endParaRPr lang="ru-RU" sz="5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12" descr="Картинка 380 из 51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7388" y="692696"/>
            <a:ext cx="2857500" cy="2857500"/>
          </a:xfrm>
          <a:prstGeom prst="rect">
            <a:avLst/>
          </a:prstGeom>
          <a:noFill/>
        </p:spPr>
      </p:pic>
      <p:pic>
        <p:nvPicPr>
          <p:cNvPr id="5" name="Picture 14" descr="Картинка 433 из 5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13687"/>
            <a:ext cx="2007095" cy="1505323"/>
          </a:xfrm>
          <a:prstGeom prst="rect">
            <a:avLst/>
          </a:prstGeom>
          <a:noFill/>
        </p:spPr>
      </p:pic>
      <p:pic>
        <p:nvPicPr>
          <p:cNvPr id="6" name="Picture 4" descr="C:\Users\галя\Desktop\анимация\Coll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49083"/>
            <a:ext cx="1824202" cy="1368152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7" name="Picture 3" descr="C:\Users\галя\Desktop\анимация\Coll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474698"/>
            <a:ext cx="1844402" cy="1383302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7504" y="1196752"/>
            <a:ext cx="62646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Векторная сумма импульсов замкнутой системы тел не изменяется.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8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Реактивное движение</a:t>
            </a:r>
            <a:endParaRPr lang="ru-RU" sz="60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172" name="Picture 4" descr="C:\Users\алла\Downloads\k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3782"/>
            <a:ext cx="20478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Реактивное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   </a:t>
            </a:r>
          </a:p>
          <a:p>
            <a:pPr marL="137160" indent="0">
              <a:buNone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это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которое </a:t>
            </a:r>
          </a:p>
          <a:p>
            <a:pPr marL="137160" indent="0">
              <a:buNone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возникает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отделении</a:t>
            </a:r>
          </a:p>
          <a:p>
            <a:pPr marL="137160" indent="0">
              <a:buNone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от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 некоторой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</a:p>
          <a:p>
            <a:pPr marL="137160" indent="0">
              <a:buNone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с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определенной</a:t>
            </a:r>
          </a:p>
          <a:p>
            <a:pPr marL="137160" indent="0">
              <a:buNone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скоростью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4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3900" b="1" i="1" dirty="0" smtClean="0">
                <a:solidFill>
                  <a:schemeClr val="accent3">
                    <a:lumMod val="50000"/>
                  </a:schemeClr>
                </a:solidFill>
              </a:rPr>
              <a:t>Особенностью </a:t>
            </a:r>
            <a:r>
              <a:rPr lang="ru-RU" sz="3900" b="1" i="1" dirty="0">
                <a:solidFill>
                  <a:schemeClr val="accent3">
                    <a:lumMod val="50000"/>
                  </a:schemeClr>
                </a:solidFill>
              </a:rPr>
              <a:t>этого движения является то, что тело может ускоряться и тормозить без </a:t>
            </a:r>
            <a:r>
              <a:rPr lang="ru-RU" sz="3900" b="1" i="1" dirty="0" smtClean="0">
                <a:solidFill>
                  <a:schemeClr val="accent3">
                    <a:lumMod val="50000"/>
                  </a:schemeClr>
                </a:solidFill>
              </a:rPr>
              <a:t>какого-либо внешнего взаимодействия </a:t>
            </a:r>
            <a:r>
              <a:rPr lang="ru-RU" sz="3900" b="1" i="1" dirty="0">
                <a:solidFill>
                  <a:schemeClr val="accent3">
                    <a:lumMod val="50000"/>
                  </a:schemeClr>
                </a:solidFill>
              </a:rPr>
              <a:t>с другими телами. </a:t>
            </a:r>
          </a:p>
        </p:txBody>
      </p:sp>
    </p:spTree>
    <p:extLst>
      <p:ext uri="{BB962C8B-B14F-4D97-AF65-F5344CB8AC3E}">
        <p14:creationId xmlns:p14="http://schemas.microsoft.com/office/powerpoint/2010/main" val="850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sz="4000" b="1" i="1" dirty="0" smtClean="0">
                <a:solidFill>
                  <a:srgbClr val="B58B80">
                    <a:lumMod val="50000"/>
                  </a:srgbClr>
                </a:solidFill>
              </a:rPr>
              <a:t>Реактивное </a:t>
            </a:r>
            <a:r>
              <a:rPr lang="ru-RU" sz="4000" b="1" i="1" dirty="0">
                <a:solidFill>
                  <a:srgbClr val="B58B80">
                    <a:lumMod val="50000"/>
                  </a:srgbClr>
                </a:solidFill>
              </a:rPr>
              <a:t>движение, например, выполняет ракета.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212976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Продукты сгорания при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вылете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получают относительно ракеты некоторую скорость. Согласно закону сохранения импульса, сама ракета получает такой же импульс, как и газ, но 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направленый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в другую сторону. Закон сохранения импульса нужен для расчета скорости ракеты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7410" name="Picture 2" descr="C:\Users\алла\Downloads\images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2641"/>
            <a:ext cx="2592289" cy="28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импульс картинки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8" y="260648"/>
            <a:ext cx="82937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396536" cy="162880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Реактивное движение в живой природе:</a:t>
            </a:r>
            <a:endParaRPr lang="ru-RU" sz="5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Реактивное движение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присуще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медузам,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кальмарам, осьминогам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и другим живым организмам. </a:t>
            </a:r>
          </a:p>
        </p:txBody>
      </p:sp>
      <p:pic>
        <p:nvPicPr>
          <p:cNvPr id="11266" name="Picture 2" descr="C:\Users\алла\Downloads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5"/>
            <a:ext cx="925560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импульс картинки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G:\импульс картинки\f21a773cdc6b08db1a8ffc952489c341_i-3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620688"/>
            <a:ext cx="8100901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импульс картинки\hello_html_12d4dd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209" y="0"/>
            <a:ext cx="11213817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Реактивное движение можно обнаружить и в мире растений. В </a:t>
            </a:r>
            <a:r>
              <a:rPr lang="ru-RU" sz="3000" b="1" i="1" dirty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жных странах и на  нашем побережье Черного моря произрастает растение под названием «бешеный огурец» . При созревании семян внутри плода создается</a:t>
            </a:r>
          </a:p>
          <a:p>
            <a:pPr marL="137160" indent="0">
              <a:buNone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 высокое давление в</a:t>
            </a:r>
          </a:p>
          <a:p>
            <a:pPr marL="137160" indent="0">
              <a:buNone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 результате чего плод </a:t>
            </a:r>
          </a:p>
          <a:p>
            <a:pPr marL="137160" indent="0">
              <a:buNone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отделяется от подложки, </a:t>
            </a:r>
          </a:p>
          <a:p>
            <a:pPr marL="137160" indent="0">
              <a:buNone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а семена с большой силой </a:t>
            </a:r>
          </a:p>
          <a:p>
            <a:pPr marL="137160" indent="0">
              <a:buNone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выбрасываются наружу. </a:t>
            </a:r>
          </a:p>
          <a:p>
            <a:pPr marL="137160" indent="0">
              <a:buNone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Сами огурцы при этом отлетают в противоположном  направлении. Стреляет «бешеный огурец» более чем на 12 метров.</a:t>
            </a:r>
            <a:endParaRPr lang="ru-RU" sz="3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алла\Downloads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4110604" cy="29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импульс картинки\hello_html_6c273a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" y="825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644420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технике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реактивное движение  встречается на речном </a:t>
            </a:r>
          </a:p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транспорте </a:t>
            </a:r>
          </a:p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(катер с </a:t>
            </a:r>
          </a:p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водометным двигателем), </a:t>
            </a:r>
          </a:p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в авиации, космонавтике,</a:t>
            </a:r>
          </a:p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военном 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деле.</a:t>
            </a:r>
          </a:p>
        </p:txBody>
      </p:sp>
      <p:pic>
        <p:nvPicPr>
          <p:cNvPr id="12291" name="Picture 3" descr="C:\Users\алла\Downloads\images (4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10261"/>
            <a:ext cx="2892508" cy="254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лла\Downloads\images (36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15585"/>
            <a:ext cx="2327126" cy="25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лла\Downloads\images (4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572000" cy="22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3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5683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879"/>
            <a:ext cx="9475912" cy="75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486"/>
            <a:ext cx="8229600" cy="11385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img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altLang="ru-RU" sz="6000" b="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altLang="ru-RU" sz="4400" b="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неизменности в мире </a:t>
            </a:r>
            <a:r>
              <a:rPr lang="ru-RU" altLang="ru-RU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</a:t>
            </a:r>
            <a:endParaRPr lang="ru-RU" b="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9" descr="ДЕКАРТ РЕНЕ 1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52736"/>
            <a:ext cx="28162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algn="l"/>
            <a:r>
              <a:rPr lang="ru-RU" alt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«Я принимаю, что во Вселенной … </a:t>
            </a:r>
          </a:p>
          <a:p>
            <a:pPr algn="l"/>
            <a:r>
              <a:rPr lang="ru-RU" alt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есть известное количество движения, </a:t>
            </a:r>
          </a:p>
          <a:p>
            <a:pPr algn="l"/>
            <a:r>
              <a:rPr lang="ru-RU" alt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которое никогда не увеличивается, </a:t>
            </a:r>
          </a:p>
          <a:p>
            <a:pPr algn="l"/>
            <a:r>
              <a:rPr lang="ru-RU" alt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 уменьшается, таким образом, </a:t>
            </a:r>
          </a:p>
          <a:p>
            <a:pPr algn="l"/>
            <a:r>
              <a:rPr lang="ru-RU" alt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если одно тело приводит в движение </a:t>
            </a:r>
          </a:p>
          <a:p>
            <a:pPr algn="l"/>
            <a:r>
              <a:rPr lang="ru-RU" alt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другое, то теряет столько своего</a:t>
            </a:r>
          </a:p>
          <a:p>
            <a:pPr algn="l"/>
            <a:r>
              <a:rPr lang="ru-RU" alt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движения, сколько его сообщает».</a:t>
            </a:r>
            <a:endParaRPr lang="ru-RU" alt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5172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C17529">
                    <a:lumMod val="50000"/>
                  </a:srgbClr>
                </a:solidFill>
              </a:rPr>
              <a:t>В </a:t>
            </a:r>
            <a:r>
              <a:rPr lang="en-US" altLang="ru-RU" sz="2800" dirty="0" smtClean="0">
                <a:solidFill>
                  <a:srgbClr val="C17529">
                    <a:lumMod val="50000"/>
                  </a:srgbClr>
                </a:solidFill>
              </a:rPr>
              <a:t>XVII</a:t>
            </a:r>
            <a:r>
              <a:rPr lang="ru-RU" altLang="ru-RU" sz="2800" dirty="0" smtClean="0">
                <a:solidFill>
                  <a:srgbClr val="C17529">
                    <a:lumMod val="50000"/>
                  </a:srgbClr>
                </a:solidFill>
              </a:rPr>
              <a:t> веке впервые были указаны </a:t>
            </a:r>
            <a:r>
              <a:rPr lang="ru-RU" altLang="ru-RU" sz="2800" b="1" i="1" dirty="0" smtClean="0">
                <a:solidFill>
                  <a:srgbClr val="C17529">
                    <a:lumMod val="50000"/>
                  </a:srgbClr>
                </a:solidFill>
              </a:rPr>
              <a:t>величины, сохраняющиеся в тех или иных явлениях</a:t>
            </a:r>
            <a:r>
              <a:rPr lang="ru-RU" altLang="ru-RU" dirty="0" smtClean="0">
                <a:solidFill>
                  <a:prstClr val="black"/>
                </a:solidFill>
              </a:rPr>
              <a:t>.</a:t>
            </a:r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0008-008-KHristian-Gjuj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09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496943" cy="61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8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Объясните явления…</a:t>
            </a:r>
            <a:endParaRPr lang="ru-RU" sz="60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алла\Downloads\27.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77"/>
            <a:ext cx="3926954" cy="229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ла\Downloads\пу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1186734"/>
            <a:ext cx="286468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лла\Downloads\octopus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996683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лла\Downloads\images (3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3139019"/>
            <a:ext cx="2789236" cy="37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лла\Downloads\226633-leonardo-dicaprio-s-essaie-au-jetlev-diap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05" y="1124744"/>
            <a:ext cx="233477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957</TotalTime>
  <Words>393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Импульс. Закон сохранения импульса.</vt:lpstr>
      <vt:lpstr>Презентация PowerPoint</vt:lpstr>
      <vt:lpstr>О неизменности в мире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Объясните явления…</vt:lpstr>
      <vt:lpstr>Презентация PowerPoint</vt:lpstr>
      <vt:lpstr>Закон сохранения им пульса:</vt:lpstr>
      <vt:lpstr>Реактивное движение</vt:lpstr>
      <vt:lpstr>Презентация PowerPoint</vt:lpstr>
      <vt:lpstr>Презентация PowerPoint</vt:lpstr>
      <vt:lpstr>Реактивное движение в живой природе: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Cdtnkfyf Fksitdf</cp:lastModifiedBy>
  <cp:revision>90</cp:revision>
  <dcterms:created xsi:type="dcterms:W3CDTF">2015-08-14T11:09:49Z</dcterms:created>
  <dcterms:modified xsi:type="dcterms:W3CDTF">2022-03-21T10:37:27Z</dcterms:modified>
</cp:coreProperties>
</file>